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77" r:id="rId2"/>
    <p:sldMasterId id="2147483814" r:id="rId3"/>
    <p:sldMasterId id="2147483826" r:id="rId4"/>
  </p:sldMasterIdLst>
  <p:notesMasterIdLst>
    <p:notesMasterId r:id="rId28"/>
  </p:notesMasterIdLst>
  <p:sldIdLst>
    <p:sldId id="732" r:id="rId5"/>
    <p:sldId id="760" r:id="rId6"/>
    <p:sldId id="761" r:id="rId7"/>
    <p:sldId id="738" r:id="rId8"/>
    <p:sldId id="739" r:id="rId9"/>
    <p:sldId id="740" r:id="rId10"/>
    <p:sldId id="741" r:id="rId11"/>
    <p:sldId id="742" r:id="rId12"/>
    <p:sldId id="743" r:id="rId13"/>
    <p:sldId id="744" r:id="rId14"/>
    <p:sldId id="745" r:id="rId15"/>
    <p:sldId id="746" r:id="rId16"/>
    <p:sldId id="747" r:id="rId17"/>
    <p:sldId id="748" r:id="rId18"/>
    <p:sldId id="749" r:id="rId19"/>
    <p:sldId id="750" r:id="rId20"/>
    <p:sldId id="731" r:id="rId21"/>
    <p:sldId id="758" r:id="rId22"/>
    <p:sldId id="759" r:id="rId23"/>
    <p:sldId id="755" r:id="rId24"/>
    <p:sldId id="754" r:id="rId25"/>
    <p:sldId id="762" r:id="rId26"/>
    <p:sldId id="75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7"/>
    <a:srgbClr val="0000FF"/>
    <a:srgbClr val="FFFFFE"/>
    <a:srgbClr val="EAEAEA"/>
    <a:srgbClr val="CCCCFF"/>
    <a:srgbClr val="99CCFF"/>
    <a:srgbClr val="CCFF33"/>
    <a:srgbClr val="FF6600"/>
    <a:srgbClr val="993300"/>
    <a:srgbClr val="B0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5" autoAdjust="0"/>
    <p:restoredTop sz="78153" autoAdjust="0"/>
  </p:normalViewPr>
  <p:slideViewPr>
    <p:cSldViewPr>
      <p:cViewPr>
        <p:scale>
          <a:sx n="70" d="100"/>
          <a:sy n="70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49CB1-09C5-419D-8D28-8E9354AF92B7}" type="datetimeFigureOut">
              <a:rPr lang="en-GB" smtClean="0"/>
              <a:pPr/>
              <a:t>06/06/2017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DB344-83F6-4E75-A329-4D48362F19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1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2113B7-08EF-49EB-B9B2-F296488810CD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>
                <a:latin typeface="Arial" charset="0"/>
              </a:rPr>
              <a:t>Silo </a:t>
            </a:r>
            <a:r>
              <a:rPr lang="en-GB" dirty="0" smtClean="0">
                <a:solidFill>
                  <a:schemeClr val="bg1"/>
                </a:solidFill>
              </a:rPr>
              <a:t>and linear thinking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political economy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static </a:t>
            </a:r>
            <a:r>
              <a:rPr lang="en-GB" dirty="0" err="1" smtClean="0">
                <a:solidFill>
                  <a:schemeClr val="bg1"/>
                </a:solidFill>
              </a:rPr>
              <a:t>mindsets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donor drag</a:t>
            </a: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9CAE21-90B6-4076-BFDD-5F7C7F098E1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592D93F-28B4-4CE3-B566-BF3A48ABF155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3200" b="0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323528" y="6381328"/>
            <a:ext cx="8640960" cy="288032"/>
          </a:xfrm>
          <a:prstGeom prst="roundRect">
            <a:avLst/>
          </a:prstGeom>
          <a:solidFill>
            <a:srgbClr val="F5F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835696" y="188640"/>
            <a:ext cx="7128792" cy="2160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9552" y="6405442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pc="150" dirty="0" smtClean="0"/>
              <a:t>WATER    </a:t>
            </a:r>
            <a:r>
              <a:rPr lang="en-GB" sz="1200" b="1" spc="150" dirty="0" smtClean="0">
                <a:latin typeface="Wingdings" pitchFamily="2" charset="2"/>
              </a:rPr>
              <a:t>l</a:t>
            </a:r>
            <a:r>
              <a:rPr lang="en-GB" sz="1200" b="1" spc="150" dirty="0" smtClean="0"/>
              <a:t>    NEXUS    </a:t>
            </a:r>
            <a:r>
              <a:rPr lang="en-GB" sz="1200" b="1" spc="150" dirty="0" smtClean="0">
                <a:latin typeface="Wingdings" pitchFamily="2" charset="2"/>
              </a:rPr>
              <a:t>l</a:t>
            </a:r>
            <a:r>
              <a:rPr lang="en-GB" sz="1200" b="1" spc="150" dirty="0" smtClean="0"/>
              <a:t>    SOLUTIONS</a:t>
            </a:r>
            <a:endParaRPr lang="en-US" sz="1200" b="1" spc="15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324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3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9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6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7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80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2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9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1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37" y="274711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24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151A-5105-4325-82C8-17490DDA1D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81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61CD-BCF1-40FF-A7D3-0D7816ECA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1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E64C4-C2D5-4A56-8644-693520330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29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200D-9E9E-4BF8-94D3-CECE6A6140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90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561E-A46C-4993-8021-EB70970D39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6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74F1-DEB5-44CB-B072-67B2BB663C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31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9BC64-0021-4D68-944C-7843AA521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3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2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A781-AB5E-442E-A979-6CB1DC57BF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9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8E69-C188-4465-9F66-E2DA1F1C30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93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B02C-F15C-4377-9AD8-BB72564A8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52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A367-EBBC-4FF9-9C41-7398D93638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81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D67F0-1005-4DAF-84FC-F891D653B0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4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4F5F-59B3-4A20-9ADA-7ADE569C05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54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3771C-550E-47A9-8793-E1B7C3A69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7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F6849-01DB-4FE8-B2D7-8B97DBD455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69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0467-67B5-4A2F-BE31-32D7021025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24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E0921-4E8C-4F84-86A1-9443B0D3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7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2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5A07-4184-4F41-B6FE-E13449BE99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9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61456-4CBB-4150-ADED-5FF9BEEEF0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73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B087-F85E-4DCB-BBA5-3788941EA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88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5539-87F0-46EA-89E6-24C9969399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8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34644-7BD8-407C-9F86-A7295827F2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0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5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324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650A-59CD-4C9D-BE1B-78A6345B3E86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67DF-A731-47FB-A745-1473EE0715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323528" y="6381328"/>
            <a:ext cx="8640960" cy="288032"/>
          </a:xfrm>
          <a:prstGeom prst="roundRect">
            <a:avLst/>
          </a:prstGeom>
          <a:solidFill>
            <a:srgbClr val="F5F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835696" y="188640"/>
            <a:ext cx="7128792" cy="2160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39552" y="6405442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spc="150" dirty="0" smtClean="0"/>
              <a:t>WATER    </a:t>
            </a:r>
            <a:r>
              <a:rPr lang="en-GB" sz="1200" b="1" spc="150" dirty="0" smtClean="0">
                <a:latin typeface="Wingdings" pitchFamily="2" charset="2"/>
              </a:rPr>
              <a:t>l</a:t>
            </a:r>
            <a:r>
              <a:rPr lang="en-GB" sz="1200" b="1" spc="150" dirty="0" smtClean="0"/>
              <a:t>    NEXUS    </a:t>
            </a:r>
            <a:r>
              <a:rPr lang="en-GB" sz="1200" b="1" spc="150" dirty="0" smtClean="0">
                <a:latin typeface="Wingdings" pitchFamily="2" charset="2"/>
              </a:rPr>
              <a:t>l</a:t>
            </a:r>
            <a:r>
              <a:rPr lang="en-GB" sz="1200" b="1" spc="150" dirty="0" smtClean="0"/>
              <a:t>    SOLUTIONS</a:t>
            </a:r>
            <a:endParaRPr lang="en-US" sz="1200" b="1" spc="150" dirty="0"/>
          </a:p>
        </p:txBody>
      </p:sp>
    </p:spTree>
    <p:extLst>
      <p:ext uri="{BB962C8B-B14F-4D97-AF65-F5344CB8AC3E}">
        <p14:creationId xmlns:p14="http://schemas.microsoft.com/office/powerpoint/2010/main" val="409996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en-US" sz="3600" b="0" i="0" u="none" strike="noStrike" kern="1200" cap="none" spc="0" normalizeH="0" baseline="0" dirty="0">
          <a:ln>
            <a:noFill/>
          </a:ln>
          <a:solidFill>
            <a:schemeClr val="bg1">
              <a:lumMod val="50000"/>
            </a:schemeClr>
          </a:solidFill>
          <a:effectLst/>
          <a:uLnTx/>
          <a:uFillTx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0" lang="en-US" sz="3200" b="0" i="0" u="none" strike="noStrike" kern="1200" cap="none" spc="0" normalizeH="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uLnTx/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9A91CA-F55B-4AF9-8936-E1FAFA8A0AE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6/6/2017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DC40A-D91C-4917-B3AE-88649AEE567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4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62C5A-430A-469F-B4B3-5111D655BD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4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9D2A6-36D3-4165-9C67-F6F143ACFB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2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emf"/><Relationship Id="rId5" Type="http://schemas.openxmlformats.org/officeDocument/2006/relationships/image" Target="../media/image48.jp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waternexussolution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6325" y="3886200"/>
            <a:ext cx="113347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Lessons learned from assessing the water-food-energy-ecosystems nexus: approaches, findings and possible responses</a:t>
            </a:r>
          </a:p>
          <a:p>
            <a:pPr algn="ctr"/>
            <a:r>
              <a:rPr lang="en-US" dirty="0">
                <a:latin typeface="Candara" panose="020E0502030303020204" pitchFamily="34" charset="0"/>
              </a:rPr>
              <a:t>CAEF, 5-7 June, Ashgabat, Turkmenistan</a:t>
            </a:r>
          </a:p>
          <a:p>
            <a:pPr algn="ctr"/>
            <a:endParaRPr lang="en-GB" sz="2400" dirty="0" smtClean="0">
              <a:latin typeface="Candara" pitchFamily="34" charset="0"/>
            </a:endParaRPr>
          </a:p>
          <a:p>
            <a:pPr algn="ctr"/>
            <a:endParaRPr lang="en-GB" sz="2400" dirty="0" smtClean="0">
              <a:latin typeface="Candara" pitchFamily="34" charset="0"/>
            </a:endParaRPr>
          </a:p>
          <a:p>
            <a:pPr algn="ctr"/>
            <a:endParaRPr lang="en-GB" sz="2400" dirty="0" smtClean="0">
              <a:latin typeface="Candara" pitchFamily="34" charset="0"/>
            </a:endParaRPr>
          </a:p>
          <a:p>
            <a:pPr algn="ctr"/>
            <a:endParaRPr lang="en-GB" sz="2400" dirty="0" smtClean="0">
              <a:latin typeface="Candara" pitchFamily="34" charset="0"/>
            </a:endParaRPr>
          </a:p>
          <a:p>
            <a:pPr algn="ctr"/>
            <a:r>
              <a:rPr lang="en-US" sz="3200" dirty="0">
                <a:latin typeface="Candara" panose="020E0502030303020204" pitchFamily="34" charset="0"/>
              </a:rPr>
              <a:t>International </a:t>
            </a:r>
            <a:r>
              <a:rPr lang="en-US" sz="3200" dirty="0" smtClean="0">
                <a:latin typeface="Candara" panose="020E0502030303020204" pitchFamily="34" charset="0"/>
              </a:rPr>
              <a:t>Nexus practices </a:t>
            </a:r>
            <a:r>
              <a:rPr lang="en-US" sz="3200" dirty="0">
                <a:latin typeface="Candara" panose="020E0502030303020204" pitchFamily="34" charset="0"/>
              </a:rPr>
              <a:t>and implications for Central Asia</a:t>
            </a:r>
            <a:endParaRPr lang="en-US" sz="3200" dirty="0" smtClean="0">
              <a:latin typeface="Candara" pitchFamily="34" charset="0"/>
            </a:endParaRPr>
          </a:p>
          <a:p>
            <a:pPr algn="ctr" eaLnBrk="1" hangingPunct="1"/>
            <a:endParaRPr lang="en-US" sz="1000" dirty="0" smtClean="0">
              <a:latin typeface="Candara" pitchFamily="34" charset="0"/>
            </a:endParaRPr>
          </a:p>
          <a:p>
            <a:pPr algn="ctr" eaLnBrk="1" hangingPunct="1"/>
            <a:endParaRPr lang="en-US" sz="1000" dirty="0">
              <a:latin typeface="Candara" pitchFamily="34" charset="0"/>
            </a:endParaRPr>
          </a:p>
          <a:p>
            <a:pPr algn="ctr" eaLnBrk="1" hangingPunct="1"/>
            <a:endParaRPr lang="en-US" sz="1000" dirty="0" smtClean="0">
              <a:latin typeface="Candara" pitchFamily="34" charset="0"/>
            </a:endParaRPr>
          </a:p>
          <a:p>
            <a:pPr algn="ctr" eaLnBrk="1" hangingPunct="1"/>
            <a:endParaRPr lang="en-US" sz="1000" dirty="0">
              <a:latin typeface="Candara" pitchFamily="34" charset="0"/>
            </a:endParaRPr>
          </a:p>
          <a:p>
            <a:pPr algn="ctr" eaLnBrk="1" hangingPunct="1"/>
            <a:endParaRPr lang="en-US" sz="1000" dirty="0" smtClean="0">
              <a:latin typeface="Candara" pitchFamily="34" charset="0"/>
            </a:endParaRPr>
          </a:p>
          <a:p>
            <a:pPr algn="ctr" eaLnBrk="1" hangingPunct="1"/>
            <a:endParaRPr lang="en-US" sz="1000" dirty="0">
              <a:latin typeface="Candara" pitchFamily="34" charset="0"/>
            </a:endParaRPr>
          </a:p>
          <a:p>
            <a:pPr algn="ctr" eaLnBrk="1" hangingPunct="1"/>
            <a:endParaRPr lang="en-US" sz="1000" dirty="0">
              <a:latin typeface="Candara" pitchFamily="34" charset="0"/>
            </a:endParaRPr>
          </a:p>
          <a:p>
            <a:pPr algn="ctr" eaLnBrk="1" hangingPunct="1"/>
            <a:endParaRPr lang="en-US" sz="1000" dirty="0" smtClean="0">
              <a:latin typeface="Candara" pitchFamily="34" charset="0"/>
            </a:endParaRPr>
          </a:p>
          <a:p>
            <a:pPr algn="ctr" eaLnBrk="1" hangingPunct="1"/>
            <a:endParaRPr lang="en-US" sz="1000" dirty="0">
              <a:latin typeface="Candara" pitchFamily="34" charset="0"/>
            </a:endParaRPr>
          </a:p>
          <a:p>
            <a:pPr algn="ctr" eaLnBrk="1" hangingPunct="1"/>
            <a:endParaRPr lang="en-US" sz="1000" dirty="0">
              <a:latin typeface="Candara" pitchFamily="34" charset="0"/>
            </a:endParaRPr>
          </a:p>
          <a:p>
            <a:pPr algn="ctr" eaLnBrk="1" hangingPunct="1"/>
            <a:endParaRPr lang="en-US" sz="1000" dirty="0">
              <a:latin typeface="Candara" pitchFamily="34" charset="0"/>
            </a:endParaRPr>
          </a:p>
          <a:p>
            <a:pPr algn="ctr" eaLnBrk="1" hangingPunct="1"/>
            <a:r>
              <a:rPr lang="sr-Latn-CS" sz="2000" dirty="0" smtClean="0">
                <a:latin typeface="Candara" pitchFamily="34" charset="0"/>
              </a:rPr>
              <a:t>Boris Erg</a:t>
            </a:r>
            <a:r>
              <a:rPr lang="en-US" sz="2000" dirty="0" smtClean="0">
                <a:latin typeface="Candara" pitchFamily="34" charset="0"/>
              </a:rPr>
              <a:t>, Director I</a:t>
            </a:r>
            <a:r>
              <a:rPr lang="sr-Latn-CS" sz="2000" dirty="0">
                <a:latin typeface="Candara" pitchFamily="34" charset="0"/>
              </a:rPr>
              <a:t>UCN </a:t>
            </a:r>
            <a:r>
              <a:rPr lang="en-US" sz="2000" dirty="0" smtClean="0">
                <a:latin typeface="Candara" pitchFamily="34" charset="0"/>
              </a:rPr>
              <a:t>ECARO</a:t>
            </a:r>
          </a:p>
          <a:p>
            <a:pPr algn="ctr" eaLnBrk="1" hangingPunct="1"/>
            <a:r>
              <a:rPr lang="en-US" sz="2000" dirty="0" smtClean="0">
                <a:latin typeface="Candara" pitchFamily="34" charset="0"/>
              </a:rPr>
              <a:t>James Dalton, </a:t>
            </a:r>
            <a:r>
              <a:rPr lang="en-US" sz="2000" dirty="0" err="1" smtClean="0">
                <a:latin typeface="Candara" pitchFamily="34" charset="0"/>
              </a:rPr>
              <a:t>a.i</a:t>
            </a:r>
            <a:r>
              <a:rPr lang="en-US" sz="2000" dirty="0" smtClean="0">
                <a:latin typeface="Candara" pitchFamily="34" charset="0"/>
              </a:rPr>
              <a:t>. Director IUCN Global Water Programme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Study focus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39" y="1385681"/>
            <a:ext cx="8351837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Main findings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15978"/>
            <a:ext cx="8305800" cy="48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Shared basin vision approach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85" y="1557541"/>
            <a:ext cx="3338015" cy="4676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81525" y="1779925"/>
            <a:ext cx="4229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  <a:p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Adaptive 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capacity increased </a:t>
            </a:r>
            <a:r>
              <a:rPr lang="de-DE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through: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  <a:p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recognition and inclusion of ecosystem services provided by natural infrastructure in investment strategies for climate change adaptation and through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optimisation with built infrastructure planning and development.</a:t>
            </a:r>
            <a:r>
              <a:rPr lang="de-DE" sz="20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White Volta Basin system benefits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84214" y="1271661"/>
            <a:ext cx="776205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en-US" sz="2700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5132"/>
            <a:ext cx="3949658" cy="5111323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633089" y="2438401"/>
            <a:ext cx="3640097" cy="3703558"/>
            <a:chOff x="633088" y="2296557"/>
            <a:chExt cx="3992676" cy="3845402"/>
          </a:xfrm>
        </p:grpSpPr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3297592" y="4283869"/>
              <a:ext cx="417357" cy="336580"/>
              <a:chOff x="6206534" y="4443495"/>
              <a:chExt cx="491977" cy="396756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6534" y="4443495"/>
                <a:ext cx="491977" cy="396756"/>
              </a:xfrm>
              <a:prstGeom prst="rect">
                <a:avLst/>
              </a:prstGeom>
            </p:spPr>
          </p:pic>
          <p:sp>
            <p:nvSpPr>
              <p:cNvPr id="93" name="Oval 92"/>
              <p:cNvSpPr/>
              <p:nvPr/>
            </p:nvSpPr>
            <p:spPr>
              <a:xfrm>
                <a:off x="6273209" y="4476307"/>
                <a:ext cx="372140" cy="32960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2610944" y="2695191"/>
              <a:ext cx="474549" cy="382702"/>
              <a:chOff x="6206534" y="4443495"/>
              <a:chExt cx="491977" cy="396756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6534" y="4443495"/>
                <a:ext cx="491977" cy="396756"/>
              </a:xfrm>
              <a:prstGeom prst="rect">
                <a:avLst/>
              </a:prstGeom>
            </p:spPr>
          </p:pic>
          <p:sp>
            <p:nvSpPr>
              <p:cNvPr id="91" name="Oval 90"/>
              <p:cNvSpPr/>
              <p:nvPr/>
            </p:nvSpPr>
            <p:spPr>
              <a:xfrm>
                <a:off x="6273209" y="4476307"/>
                <a:ext cx="372140" cy="32960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4680" y="4840439"/>
              <a:ext cx="395169" cy="30757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6477" y="4417574"/>
              <a:ext cx="400660" cy="311844"/>
            </a:xfrm>
            <a:prstGeom prst="rect">
              <a:avLst/>
            </a:prstGeom>
          </p:spPr>
        </p:pic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>
              <a:off x="2873259" y="5167029"/>
              <a:ext cx="421610" cy="340010"/>
              <a:chOff x="6206534" y="4443495"/>
              <a:chExt cx="491977" cy="396756"/>
            </a:xfrm>
            <a:gradFill>
              <a:gsLst>
                <a:gs pos="65497">
                  <a:srgbClr val="BDD7EE">
                    <a:alpha val="50000"/>
                  </a:srgbClr>
                </a:gs>
                <a:gs pos="17686">
                  <a:srgbClr val="E7F0F9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6534" y="4443495"/>
                <a:ext cx="491977" cy="396756"/>
              </a:xfrm>
              <a:prstGeom prst="rect">
                <a:avLst/>
              </a:prstGeom>
              <a:grpFill/>
            </p:spPr>
          </p:pic>
          <p:sp>
            <p:nvSpPr>
              <p:cNvPr id="89" name="Oval 88"/>
              <p:cNvSpPr/>
              <p:nvPr/>
            </p:nvSpPr>
            <p:spPr>
              <a:xfrm>
                <a:off x="6273209" y="4476307"/>
                <a:ext cx="372140" cy="329609"/>
              </a:xfrm>
              <a:prstGeom prst="ellipse">
                <a:avLst/>
              </a:prstGeom>
              <a:grpFill/>
              <a:ln>
                <a:solidFill>
                  <a:schemeClr val="tx1">
                    <a:alpha val="4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916" y="2828237"/>
              <a:ext cx="442554" cy="34445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9985" y="4165840"/>
              <a:ext cx="348159" cy="452607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350" y="5178275"/>
              <a:ext cx="250614" cy="32579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8269" y="5679548"/>
              <a:ext cx="436970" cy="34010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9033" y="4267200"/>
              <a:ext cx="345767" cy="32724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09645" y="2731154"/>
              <a:ext cx="427451" cy="362247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9884" y="5867732"/>
              <a:ext cx="432988" cy="274227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9342" y="2738062"/>
              <a:ext cx="393242" cy="249054"/>
            </a:xfrm>
            <a:prstGeom prst="rect">
              <a:avLst/>
            </a:prstGeom>
          </p:spPr>
        </p:pic>
        <p:grpSp>
          <p:nvGrpSpPr>
            <p:cNvPr id="77" name="Group 76"/>
            <p:cNvGrpSpPr>
              <a:grpSpLocks noChangeAspect="1"/>
            </p:cNvGrpSpPr>
            <p:nvPr/>
          </p:nvGrpSpPr>
          <p:grpSpPr>
            <a:xfrm>
              <a:off x="633088" y="2296557"/>
              <a:ext cx="532616" cy="429531"/>
              <a:chOff x="6206534" y="4443495"/>
              <a:chExt cx="491977" cy="396756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6534" y="4443495"/>
                <a:ext cx="491977" cy="396756"/>
              </a:xfrm>
              <a:prstGeom prst="rect">
                <a:avLst/>
              </a:prstGeom>
            </p:spPr>
          </p:pic>
          <p:sp>
            <p:nvSpPr>
              <p:cNvPr id="87" name="Oval 86"/>
              <p:cNvSpPr/>
              <p:nvPr/>
            </p:nvSpPr>
            <p:spPr>
              <a:xfrm>
                <a:off x="6273209" y="4476307"/>
                <a:ext cx="372140" cy="32960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8819" y="2296557"/>
              <a:ext cx="387258" cy="24526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6077" y="3769957"/>
              <a:ext cx="391442" cy="24791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9342" y="4164472"/>
              <a:ext cx="393242" cy="24905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801" y="3840746"/>
              <a:ext cx="314352" cy="29751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9771" y="5224065"/>
              <a:ext cx="351451" cy="273543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2529973" y="3037377"/>
              <a:ext cx="1129724" cy="417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Ziga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dam</a:t>
              </a:r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56749" y="5450846"/>
              <a:ext cx="1592288" cy="417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Pwalugu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dam</a:t>
              </a:r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318806" y="4553410"/>
              <a:ext cx="1306958" cy="417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  <a:latin typeface="Calibri" panose="020F0502020204030204" pitchFamily="34" charset="0"/>
                </a:rPr>
                <a:t>Bagre</a:t>
              </a:r>
              <a:r>
                <a:rPr lang="en-US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dam</a:t>
              </a:r>
              <a:endParaRPr lang="en-US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643449" y="4127538"/>
            <a:ext cx="2546797" cy="2104330"/>
            <a:chOff x="4643449" y="4127538"/>
            <a:chExt cx="2546797" cy="2104330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932" y="4127538"/>
              <a:ext cx="334729" cy="316798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5093" y="4466009"/>
              <a:ext cx="280445" cy="218277"/>
            </a:xfrm>
            <a:prstGeom prst="rect">
              <a:avLst/>
            </a:prstGeom>
          </p:spPr>
        </p:pic>
        <p:grpSp>
          <p:nvGrpSpPr>
            <p:cNvPr id="97" name="Group 96"/>
            <p:cNvGrpSpPr>
              <a:grpSpLocks noChangeAspect="1"/>
            </p:cNvGrpSpPr>
            <p:nvPr/>
          </p:nvGrpSpPr>
          <p:grpSpPr>
            <a:xfrm>
              <a:off x="4643449" y="4729418"/>
              <a:ext cx="351228" cy="283250"/>
              <a:chOff x="6206534" y="4443495"/>
              <a:chExt cx="491977" cy="396756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06534" y="4443495"/>
                <a:ext cx="491977" cy="396756"/>
              </a:xfrm>
              <a:prstGeom prst="rect">
                <a:avLst/>
              </a:prstGeom>
            </p:spPr>
          </p:pic>
          <p:sp>
            <p:nvSpPr>
              <p:cNvPr id="108" name="Oval 107"/>
              <p:cNvSpPr/>
              <p:nvPr/>
            </p:nvSpPr>
            <p:spPr>
              <a:xfrm>
                <a:off x="6273209" y="4476307"/>
                <a:ext cx="372140" cy="32960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78" y="5047456"/>
              <a:ext cx="222753" cy="289578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5042613" y="4174468"/>
              <a:ext cx="724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Habitat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039889" y="4476291"/>
              <a:ext cx="854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Irrigation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34392" y="4787175"/>
              <a:ext cx="8274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Fisheries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38631" y="5082914"/>
              <a:ext cx="10926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Hydropower</a:t>
              </a:r>
            </a:p>
          </p:txBody>
        </p: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79932" y="5470686"/>
              <a:ext cx="358699" cy="303982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5038631" y="5400871"/>
              <a:ext cx="2129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Domestic and urban water supply</a:t>
              </a: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1049" y="5947528"/>
              <a:ext cx="328641" cy="208140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5038631" y="5924091"/>
              <a:ext cx="2151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Flood recession agriculture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94" y="1685925"/>
            <a:ext cx="2569817" cy="27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Ecosystem services and cost benefit analysis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720840"/>
            <a:ext cx="6248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Replenishing riparian ponds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ndara" panose="020E0502030303020204" pitchFamily="34" charset="0"/>
              </a:rPr>
              <a:t>Restocking fish in the ponds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ndara" panose="020E0502030303020204" pitchFamily="34" charset="0"/>
              </a:rPr>
              <a:t>Spawning grounds for river fish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ndara" panose="020E0502030303020204" pitchFamily="34" charset="0"/>
              </a:rPr>
              <a:t>Water for livestock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ndara" panose="020E0502030303020204" pitchFamily="34" charset="0"/>
              </a:rPr>
              <a:t>Rejuvenating natural vegetation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ndara" panose="020E0502030303020204" pitchFamily="34" charset="0"/>
              </a:rPr>
              <a:t>Construction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ndara" panose="020E0502030303020204" pitchFamily="34" charset="0"/>
              </a:rPr>
              <a:t>Calabash farming</a:t>
            </a:r>
          </a:p>
          <a:p>
            <a:r>
              <a:rPr lang="en-GB" sz="2400" dirty="0">
                <a:latin typeface="Candara" panose="020E0502030303020204" pitchFamily="34" charset="0"/>
              </a:rPr>
              <a:t>Depositing fertile soils in the flood plain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ndara" panose="020E0502030303020204" pitchFamily="34" charset="0"/>
              </a:rPr>
              <a:t>Supporting agricultural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ndara" panose="020E0502030303020204" pitchFamily="34" charset="0"/>
              </a:rPr>
              <a:t>Habitat </a:t>
            </a:r>
            <a:r>
              <a:rPr lang="en-GB" sz="2000" dirty="0" smtClean="0">
                <a:latin typeface="Candara" panose="020E0502030303020204" pitchFamily="34" charset="0"/>
              </a:rPr>
              <a:t>functionality</a:t>
            </a:r>
            <a:endParaRPr lang="en-GB" sz="2000" dirty="0">
              <a:latin typeface="Candara" panose="020E0502030303020204" pitchFamily="34" charset="0"/>
            </a:endParaRPr>
          </a:p>
          <a:p>
            <a:r>
              <a:rPr lang="en-GB" sz="2400" dirty="0">
                <a:latin typeface="Candara" panose="020E0502030303020204" pitchFamily="34" charset="0"/>
              </a:rPr>
              <a:t>Mainly benefiting riparian </a:t>
            </a:r>
            <a:r>
              <a:rPr lang="en-GB" sz="2400" dirty="0" smtClean="0">
                <a:latin typeface="Candara" panose="020E0502030303020204" pitchFamily="34" charset="0"/>
              </a:rPr>
              <a:t>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ndara" panose="020E0502030303020204" pitchFamily="34" charset="0"/>
              </a:rPr>
              <a:t>Estimation of yields with fisheries</a:t>
            </a:r>
            <a:endParaRPr lang="en-GB" sz="2000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726" y="3810000"/>
            <a:ext cx="2827844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666" y="1630844"/>
            <a:ext cx="2697352" cy="19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722293"/>
            <a:ext cx="685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andara" pitchFamily="34" charset="0"/>
              </a:rPr>
              <a:t>Lower Mekong Initiative: Nexus Futures 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Programme</a:t>
            </a:r>
            <a:endParaRPr lang="en-US" sz="28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423" y="2133600"/>
            <a:ext cx="74822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Vietnam, Laos, Cambodia – supported by the IUCN Building River Dialogue and Governance (BRIDGE) – SDC financed 9 </a:t>
            </a:r>
            <a:r>
              <a:rPr lang="en-US" sz="2400" dirty="0" err="1">
                <a:latin typeface="Candara" panose="020E0502030303020204" pitchFamily="34" charset="0"/>
              </a:rPr>
              <a:t>yr</a:t>
            </a:r>
            <a:r>
              <a:rPr lang="en-US" sz="2400" dirty="0">
                <a:latin typeface="Candara" panose="020E0502030303020204" pitchFamily="34" charset="0"/>
              </a:rPr>
              <a:t> programme</a:t>
            </a:r>
          </a:p>
          <a:p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b="1" dirty="0" smtClean="0">
                <a:latin typeface="Candara" panose="020E0502030303020204" pitchFamily="34" charset="0"/>
              </a:rPr>
              <a:t>Stream </a:t>
            </a:r>
            <a:r>
              <a:rPr lang="en-US" sz="2000" b="1" dirty="0">
                <a:latin typeface="Candara" panose="020E0502030303020204" pitchFamily="34" charset="0"/>
              </a:rPr>
              <a:t>1:</a:t>
            </a:r>
            <a:r>
              <a:rPr lang="en-US" sz="2000" dirty="0">
                <a:latin typeface="Candara" panose="020E0502030303020204" pitchFamily="34" charset="0"/>
              </a:rPr>
              <a:t> preparation of a Nexus assessment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Stream 2:</a:t>
            </a:r>
            <a:r>
              <a:rPr lang="en-US" sz="2000" dirty="0">
                <a:latin typeface="Candara" panose="020E0502030303020204" pitchFamily="34" charset="0"/>
              </a:rPr>
              <a:t> nexus assessment will inform decision making processes, training </a:t>
            </a:r>
            <a:r>
              <a:rPr lang="en-US" sz="2000" dirty="0" err="1">
                <a:latin typeface="Candara" panose="020E0502030303020204" pitchFamily="34" charset="0"/>
              </a:rPr>
              <a:t>programmes</a:t>
            </a:r>
            <a:r>
              <a:rPr lang="en-US" sz="2000" dirty="0">
                <a:latin typeface="Candara" panose="020E0502030303020204" pitchFamily="34" charset="0"/>
              </a:rPr>
              <a:t> for central and provincial government officials in 3 countries, and development planning overlay</a:t>
            </a:r>
          </a:p>
          <a:p>
            <a:r>
              <a:rPr lang="en-US" sz="2000" b="1" dirty="0">
                <a:latin typeface="Candara" panose="020E0502030303020204" pitchFamily="34" charset="0"/>
              </a:rPr>
              <a:t>Stream 3:</a:t>
            </a:r>
            <a:r>
              <a:rPr lang="en-US" sz="2000" dirty="0">
                <a:latin typeface="Candara" panose="020E0502030303020204" pitchFamily="34" charset="0"/>
              </a:rPr>
              <a:t> tailored regional dialogues with all Lower Mekong countries targeting diplomatic and economic regional platforms, media engagement, technical tool for economic cooperation using BRIDGE methodologies</a:t>
            </a:r>
          </a:p>
        </p:txBody>
      </p:sp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andara" pitchFamily="34" charset="0"/>
              </a:rPr>
              <a:t>Orange-</a:t>
            </a:r>
            <a:r>
              <a:rPr lang="en-US" sz="2800" dirty="0" err="1">
                <a:solidFill>
                  <a:srgbClr val="000000"/>
                </a:solidFill>
                <a:latin typeface="Candara" pitchFamily="34" charset="0"/>
              </a:rPr>
              <a:t>Senqu</a:t>
            </a:r>
            <a:r>
              <a:rPr lang="en-US" sz="2800" dirty="0">
                <a:solidFill>
                  <a:srgbClr val="000000"/>
                </a:solidFill>
                <a:latin typeface="Candara" pitchFamily="34" charset="0"/>
              </a:rPr>
              <a:t> River Basin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9" y="1720840"/>
            <a:ext cx="81962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Transition and transformation of the Orange-</a:t>
            </a:r>
            <a:r>
              <a:rPr lang="en-US" dirty="0" err="1">
                <a:latin typeface="Candara" panose="020E0502030303020204" pitchFamily="34" charset="0"/>
              </a:rPr>
              <a:t>Senqu</a:t>
            </a:r>
            <a:r>
              <a:rPr lang="en-US" dirty="0">
                <a:latin typeface="Candara" panose="020E0502030303020204" pitchFamily="34" charset="0"/>
              </a:rPr>
              <a:t> River Commission (ORASECOM) from a river basin advisory body to the Orange-</a:t>
            </a:r>
            <a:r>
              <a:rPr lang="en-US" dirty="0" err="1">
                <a:latin typeface="Candara" panose="020E0502030303020204" pitchFamily="34" charset="0"/>
              </a:rPr>
              <a:t>Senqu</a:t>
            </a:r>
            <a:r>
              <a:rPr lang="en-US" dirty="0">
                <a:latin typeface="Candara" panose="020E0502030303020204" pitchFamily="34" charset="0"/>
              </a:rPr>
              <a:t> Basin Authority.</a:t>
            </a:r>
          </a:p>
          <a:p>
            <a:endParaRPr lang="en-US" dirty="0"/>
          </a:p>
          <a:p>
            <a:r>
              <a:rPr lang="en-US" b="1" dirty="0" smtClean="0">
                <a:latin typeface="Candara" panose="020E0502030303020204" pitchFamily="34" charset="0"/>
              </a:rPr>
              <a:t>Main obstacles: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‘</a:t>
            </a:r>
            <a:r>
              <a:rPr lang="en-US" dirty="0">
                <a:latin typeface="Candara" panose="020E0502030303020204" pitchFamily="34" charset="0"/>
              </a:rPr>
              <a:t>Silo’ mentality within and across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Aspirations for independent national water, energy and 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Legacy issues (e.g. mines, dams and people</a:t>
            </a:r>
            <a:r>
              <a:rPr lang="en-US" dirty="0" smtClean="0">
                <a:latin typeface="Candara" panose="020E0502030303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r>
              <a:rPr lang="en-US" b="1" dirty="0" smtClean="0">
                <a:latin typeface="Candara" panose="020E0502030303020204" pitchFamily="34" charset="0"/>
              </a:rPr>
              <a:t>Theory of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Demand-driven planning and management process</a:t>
            </a: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Rangeland degradation and management</a:t>
            </a: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Water as an economic good*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Institutional/policy </a:t>
            </a:r>
            <a:r>
              <a:rPr lang="en-US" dirty="0">
                <a:latin typeface="Candara" panose="020E0502030303020204" pitchFamily="34" charset="0"/>
              </a:rPr>
              <a:t>reform &amp; enforcement</a:t>
            </a:r>
          </a:p>
          <a:p>
            <a:endParaRPr lang="en-GB" b="1" dirty="0">
              <a:latin typeface="Candara" panose="020E0502030303020204" pitchFamily="34" charset="0"/>
            </a:endParaRPr>
          </a:p>
        </p:txBody>
      </p:sp>
      <p:pic>
        <p:nvPicPr>
          <p:cNvPr id="12" name="Picture 2" descr="D:\Home\My Documents\HYDROPOWER &amp; ENERGY\UNECE NEXUS\PHOTOS\IMG_58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892" y="4114801"/>
            <a:ext cx="3068107" cy="230108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me\My Documents\GERMAN\INTERNATIONAL CLIMATE INITIATIVE\WISE-UP TO CLIMATE CHANGE\COMMS\ZOI ENVIRONMENT\NI GRAPHIC FINAL\A4-Natural-Infrastructure-FIN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770" y="4688802"/>
            <a:ext cx="3485030" cy="17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Central Asia Nexus </a:t>
            </a:r>
            <a:r>
              <a:rPr lang="en-US" sz="2800" dirty="0">
                <a:solidFill>
                  <a:srgbClr val="000000"/>
                </a:solidFill>
                <a:latin typeface="Candara" pitchFamily="34" charset="0"/>
              </a:rPr>
              <a:t>– Amu Darya in focus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7068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6" y="1744354"/>
            <a:ext cx="3348884" cy="4333849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562100"/>
            <a:ext cx="4224338" cy="3162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0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Amu Darya Nexus – ways forward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7068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031" y="16002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0500"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Improve cooperation of the riparian countries in ensuring a </a:t>
            </a:r>
            <a:r>
              <a:rPr lang="en-US" b="1" dirty="0" smtClean="0">
                <a:latin typeface="Candara" panose="020E0502030303020204" pitchFamily="34" charset="0"/>
              </a:rPr>
              <a:t>full scale of ecosystem services </a:t>
            </a:r>
            <a:r>
              <a:rPr lang="en-US" dirty="0" smtClean="0">
                <a:latin typeface="Candara" panose="020E0502030303020204" pitchFamily="34" charset="0"/>
              </a:rPr>
              <a:t>through innovative payments schemes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endParaRPr lang="en-US" dirty="0" smtClean="0">
              <a:latin typeface="Candara" panose="020E0502030303020204" pitchFamily="34" charset="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Establish mechanisms at </a:t>
            </a:r>
            <a:r>
              <a:rPr lang="en-US" dirty="0">
                <a:latin typeface="Candara" panose="020E0502030303020204" pitchFamily="34" charset="0"/>
              </a:rPr>
              <a:t>regional and </a:t>
            </a:r>
            <a:r>
              <a:rPr lang="en-US" dirty="0" smtClean="0">
                <a:latin typeface="Candara" panose="020E0502030303020204" pitchFamily="34" charset="0"/>
              </a:rPr>
              <a:t>national level </a:t>
            </a:r>
            <a:r>
              <a:rPr lang="en-US" dirty="0">
                <a:latin typeface="Candara" panose="020E0502030303020204" pitchFamily="34" charset="0"/>
              </a:rPr>
              <a:t>to achieve a </a:t>
            </a:r>
            <a:r>
              <a:rPr lang="en-US" dirty="0" smtClean="0">
                <a:latin typeface="Candara" panose="020E0502030303020204" pitchFamily="34" charset="0"/>
              </a:rPr>
              <a:t>transparent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smtClean="0">
                <a:latin typeface="Candara" panose="020E0502030303020204" pitchFamily="34" charset="0"/>
              </a:rPr>
              <a:t>integrated, harmonized, up-to-date </a:t>
            </a:r>
            <a:r>
              <a:rPr lang="en-US" b="1" dirty="0" smtClean="0">
                <a:latin typeface="Candara" panose="020E0502030303020204" pitchFamily="34" charset="0"/>
              </a:rPr>
              <a:t>basin-wide information system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endParaRPr lang="en-US" dirty="0" smtClean="0">
              <a:latin typeface="Candara" panose="020E0502030303020204" pitchFamily="34" charset="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Promote the benefits </a:t>
            </a:r>
            <a:r>
              <a:rPr lang="en-US" dirty="0">
                <a:latin typeface="Candara" panose="020E0502030303020204" pitchFamily="34" charset="0"/>
              </a:rPr>
              <a:t>of </a:t>
            </a:r>
            <a:r>
              <a:rPr lang="en-US" dirty="0" smtClean="0">
                <a:latin typeface="Candara" panose="020E0502030303020204" pitchFamily="34" charset="0"/>
              </a:rPr>
              <a:t>cooperation by </a:t>
            </a:r>
            <a:r>
              <a:rPr lang="en-US" b="1" dirty="0" smtClean="0">
                <a:latin typeface="Candara" panose="020E0502030303020204" pitchFamily="34" charset="0"/>
              </a:rPr>
              <a:t>strengthening economic integration and development </a:t>
            </a:r>
            <a:r>
              <a:rPr lang="en-US" dirty="0">
                <a:latin typeface="Candara" panose="020E0502030303020204" pitchFamily="34" charset="0"/>
              </a:rPr>
              <a:t>– with </a:t>
            </a:r>
            <a:r>
              <a:rPr lang="en-US" dirty="0" smtClean="0">
                <a:latin typeface="Candara" panose="020E0502030303020204" pitchFamily="34" charset="0"/>
              </a:rPr>
              <a:t>a view </a:t>
            </a:r>
            <a:r>
              <a:rPr lang="en-US" dirty="0">
                <a:latin typeface="Candara" panose="020E0502030303020204" pitchFamily="34" charset="0"/>
              </a:rPr>
              <a:t>to </a:t>
            </a:r>
            <a:r>
              <a:rPr lang="en-US" dirty="0" smtClean="0">
                <a:latin typeface="Candara" panose="020E0502030303020204" pitchFamily="34" charset="0"/>
              </a:rPr>
              <a:t>improving natural resource management and equitable governance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Raise </a:t>
            </a:r>
            <a:r>
              <a:rPr lang="en-US" dirty="0">
                <a:latin typeface="Candara" panose="020E0502030303020204" pitchFamily="34" charset="0"/>
              </a:rPr>
              <a:t>the </a:t>
            </a:r>
            <a:r>
              <a:rPr lang="en-US" dirty="0" smtClean="0">
                <a:latin typeface="Candara" panose="020E0502030303020204" pitchFamily="34" charset="0"/>
              </a:rPr>
              <a:t>professional skills </a:t>
            </a:r>
            <a:r>
              <a:rPr lang="en-US" dirty="0">
                <a:latin typeface="Candara" panose="020E0502030303020204" pitchFamily="34" charset="0"/>
              </a:rPr>
              <a:t>of </a:t>
            </a:r>
            <a:r>
              <a:rPr lang="en-US" dirty="0" smtClean="0">
                <a:latin typeface="Candara" panose="020E0502030303020204" pitchFamily="34" charset="0"/>
              </a:rPr>
              <a:t>specialists, farmers </a:t>
            </a:r>
            <a:r>
              <a:rPr lang="en-US" dirty="0">
                <a:latin typeface="Candara" panose="020E0502030303020204" pitchFamily="34" charset="0"/>
              </a:rPr>
              <a:t>and water </a:t>
            </a:r>
            <a:r>
              <a:rPr lang="en-US" dirty="0" smtClean="0">
                <a:latin typeface="Candara" panose="020E0502030303020204" pitchFamily="34" charset="0"/>
              </a:rPr>
              <a:t>user associations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smtClean="0">
                <a:latin typeface="Candara" panose="020E0502030303020204" pitchFamily="34" charset="0"/>
              </a:rPr>
              <a:t>through </a:t>
            </a:r>
            <a:r>
              <a:rPr lang="en-US" b="1" dirty="0" smtClean="0">
                <a:latin typeface="Candara" panose="020E0502030303020204" pitchFamily="34" charset="0"/>
              </a:rPr>
              <a:t>professional training centers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endParaRPr lang="en-US" dirty="0" smtClean="0">
              <a:latin typeface="Candara" panose="020E0502030303020204" pitchFamily="34" charset="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Establish a network </a:t>
            </a:r>
            <a:r>
              <a:rPr lang="en-US" dirty="0">
                <a:latin typeface="Candara" panose="020E0502030303020204" pitchFamily="34" charset="0"/>
              </a:rPr>
              <a:t>of </a:t>
            </a:r>
            <a:r>
              <a:rPr lang="en-US" b="1" dirty="0" smtClean="0">
                <a:latin typeface="Candara" panose="020E0502030303020204" pitchFamily="34" charset="0"/>
              </a:rPr>
              <a:t>knowledge and </a:t>
            </a:r>
            <a:r>
              <a:rPr lang="en-US" b="1" dirty="0">
                <a:latin typeface="Candara" panose="020E0502030303020204" pitchFamily="34" charset="0"/>
              </a:rPr>
              <a:t>innovation </a:t>
            </a:r>
            <a:r>
              <a:rPr lang="en-US" b="1" dirty="0" smtClean="0">
                <a:latin typeface="Candara" panose="020E0502030303020204" pitchFamily="34" charset="0"/>
              </a:rPr>
              <a:t>centers </a:t>
            </a:r>
            <a:r>
              <a:rPr lang="en-US" dirty="0" smtClean="0">
                <a:latin typeface="Candara" panose="020E0502030303020204" pitchFamily="34" charset="0"/>
              </a:rPr>
              <a:t>to </a:t>
            </a:r>
            <a:r>
              <a:rPr lang="en-US" dirty="0">
                <a:latin typeface="Candara" panose="020E0502030303020204" pitchFamily="34" charset="0"/>
              </a:rPr>
              <a:t>improve </a:t>
            </a:r>
            <a:r>
              <a:rPr lang="en-US" dirty="0" smtClean="0">
                <a:latin typeface="Candara" panose="020E0502030303020204" pitchFamily="34" charset="0"/>
              </a:rPr>
              <a:t>cooperation on WEF Nexus </a:t>
            </a:r>
            <a:r>
              <a:rPr lang="en-US" dirty="0">
                <a:latin typeface="Candara" panose="020E0502030303020204" pitchFamily="34" charset="0"/>
              </a:rPr>
              <a:t>at regional </a:t>
            </a:r>
            <a:r>
              <a:rPr lang="en-US" dirty="0" smtClean="0">
                <a:latin typeface="Candara" panose="020E0502030303020204" pitchFamily="34" charset="0"/>
              </a:rPr>
              <a:t>and national </a:t>
            </a:r>
            <a:r>
              <a:rPr lang="en-US" dirty="0">
                <a:latin typeface="Candara" panose="020E0502030303020204" pitchFamily="34" charset="0"/>
              </a:rPr>
              <a:t>levels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457200" y="5334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Candara" pitchFamily="34" charset="0"/>
              </a:rPr>
              <a:t>What is IUCN?</a:t>
            </a:r>
          </a:p>
        </p:txBody>
      </p:sp>
      <p:sp>
        <p:nvSpPr>
          <p:cNvPr id="23" name="Oval 22"/>
          <p:cNvSpPr/>
          <p:nvPr/>
        </p:nvSpPr>
        <p:spPr>
          <a:xfrm>
            <a:off x="2590800" y="1295400"/>
            <a:ext cx="2514600" cy="2514600"/>
          </a:xfrm>
          <a:prstGeom prst="ellipse">
            <a:avLst/>
          </a:prstGeom>
          <a:solidFill>
            <a:srgbClr val="FFCC66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70707"/>
                </a:solidFill>
                <a:latin typeface="Candara" panose="020E0502030303020204" pitchFamily="34" charset="0"/>
              </a:rPr>
              <a:t>Effective delivery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ndara" panose="020E0502030303020204" pitchFamily="34" charset="0"/>
              </a:rPr>
              <a:t>Around </a:t>
            </a:r>
            <a:r>
              <a:rPr lang="en-GB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ndara" panose="020E0502030303020204" pitchFamily="34" charset="0"/>
              </a:rPr>
              <a:t>950</a:t>
            </a:r>
            <a:r>
              <a:rPr lang="en-GB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andara" panose="020E0502030303020204" pitchFamily="34" charset="0"/>
              </a:rPr>
              <a:t> </a:t>
            </a:r>
            <a:r>
              <a:rPr lang="en-GB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ndara" panose="020E0502030303020204" pitchFamily="34" charset="0"/>
              </a:rPr>
              <a:t>staff</a:t>
            </a:r>
            <a:r>
              <a:rPr lang="en-GB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andara" panose="020E0502030303020204" pitchFamily="34" charset="0"/>
              </a:rPr>
              <a:t> in more than </a:t>
            </a:r>
            <a:r>
              <a:rPr lang="en-GB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ndara" panose="020E0502030303020204" pitchFamily="34" charset="0"/>
              </a:rPr>
              <a:t>50</a:t>
            </a:r>
            <a:r>
              <a:rPr lang="en-GB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Candara" panose="020E0502030303020204" pitchFamily="34" charset="0"/>
              </a:rPr>
              <a:t> </a:t>
            </a:r>
            <a:r>
              <a:rPr lang="en-GB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ndara" panose="020E0502030303020204" pitchFamily="34" charset="0"/>
              </a:rPr>
              <a:t>countries</a:t>
            </a:r>
            <a:endParaRPr lang="en-US" sz="2000" b="1" dirty="0">
              <a:solidFill>
                <a:srgbClr val="000000">
                  <a:lumMod val="85000"/>
                  <a:lumOff val="15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90800" y="3647932"/>
            <a:ext cx="2600467" cy="260046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70707"/>
                </a:solidFill>
                <a:latin typeface="Candara" panose="020E0502030303020204" pitchFamily="34" charset="0"/>
              </a:rPr>
              <a:t>Trusted Knowledge </a:t>
            </a:r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16,151</a:t>
            </a:r>
            <a:endParaRPr lang="en-US" sz="20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experts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in six </a:t>
            </a:r>
            <a:r>
              <a:rPr 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Commissions</a:t>
            </a:r>
          </a:p>
        </p:txBody>
      </p:sp>
      <p:sp>
        <p:nvSpPr>
          <p:cNvPr id="22" name="Oval 21"/>
          <p:cNvSpPr/>
          <p:nvPr/>
        </p:nvSpPr>
        <p:spPr>
          <a:xfrm>
            <a:off x="457200" y="2362200"/>
            <a:ext cx="2557462" cy="25908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Candara" pitchFamily="34" charset="0"/>
              </a:rPr>
              <a:t>Global convener </a:t>
            </a:r>
            <a:r>
              <a:rPr lang="en-US" sz="2000" b="1" dirty="0" smtClean="0">
                <a:solidFill>
                  <a:srgbClr val="FFFFFF"/>
                </a:solidFill>
                <a:latin typeface="Candara" pitchFamily="34" charset="0"/>
              </a:rPr>
              <a:t>1283</a:t>
            </a:r>
            <a:r>
              <a:rPr lang="en-US" sz="20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Candara" pitchFamily="34" charset="0"/>
              </a:rPr>
              <a:t>Members </a:t>
            </a:r>
            <a:br>
              <a:rPr lang="en-US" sz="2000" b="1" dirty="0">
                <a:solidFill>
                  <a:srgbClr val="FFFFFF"/>
                </a:solidFill>
                <a:latin typeface="Candara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Candara" pitchFamily="34" charset="0"/>
              </a:rPr>
              <a:t>in 161 countries</a:t>
            </a:r>
            <a:endParaRPr lang="en-US" sz="20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4106" name="Line 5"/>
          <p:cNvSpPr>
            <a:spLocks noChangeShapeType="1"/>
          </p:cNvSpPr>
          <p:nvPr/>
        </p:nvSpPr>
        <p:spPr bwMode="auto">
          <a:xfrm>
            <a:off x="533400" y="11430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09"/>
          <a:stretch/>
        </p:blipFill>
        <p:spPr>
          <a:xfrm>
            <a:off x="5682131" y="0"/>
            <a:ext cx="3461869" cy="6488113"/>
          </a:xfrm>
          <a:prstGeom prst="rect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10" name="Picture 2" descr="Image result for gef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8" y="5381748"/>
            <a:ext cx="806482" cy="9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gcf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65094"/>
            <a:ext cx="1369710" cy="8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67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Achieving success in Central Asia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-40704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09600" y="1685925"/>
            <a:ext cx="8077200" cy="4278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kern="0" dirty="0">
                <a:latin typeface="Candara" panose="020E0502030303020204" pitchFamily="34" charset="0"/>
              </a:rPr>
              <a:t>To render support to Central Asian countries </a:t>
            </a:r>
            <a:r>
              <a:rPr lang="en-US" sz="2200" kern="0" dirty="0" smtClean="0">
                <a:latin typeface="Candara" panose="020E0502030303020204" pitchFamily="34" charset="0"/>
              </a:rPr>
              <a:t>in </a:t>
            </a:r>
            <a:r>
              <a:rPr lang="en-US" sz="2200" kern="0" dirty="0" smtClean="0">
                <a:latin typeface="Candara" panose="020E0502030303020204" pitchFamily="34" charset="0"/>
              </a:rPr>
              <a:t>sustainable development and regional </a:t>
            </a:r>
            <a:r>
              <a:rPr lang="en-US" sz="2200" kern="0" dirty="0">
                <a:latin typeface="Candara" panose="020E0502030303020204" pitchFamily="34" charset="0"/>
              </a:rPr>
              <a:t>cooperation</a:t>
            </a:r>
          </a:p>
          <a:p>
            <a:pPr marL="0" indent="0">
              <a:buNone/>
            </a:pPr>
            <a:endParaRPr lang="en-US" sz="2000" kern="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200" kern="0" dirty="0" smtClean="0">
                <a:latin typeface="Candara" panose="020E0502030303020204" pitchFamily="34" charset="0"/>
              </a:rPr>
              <a:t>To </a:t>
            </a:r>
            <a:r>
              <a:rPr lang="en-US" sz="2200" kern="0" dirty="0">
                <a:latin typeface="Candara" panose="020E0502030303020204" pitchFamily="34" charset="0"/>
              </a:rPr>
              <a:t>create a multi-sectoral enabling environment to facilitate sustainable and climate-resilient investments for increased </a:t>
            </a:r>
            <a:r>
              <a:rPr lang="en-US" sz="2200" kern="0" dirty="0" smtClean="0">
                <a:latin typeface="Candara" panose="020E0502030303020204" pitchFamily="34" charset="0"/>
              </a:rPr>
              <a:t>WEF security </a:t>
            </a:r>
          </a:p>
          <a:p>
            <a:pPr marL="355600" indent="-260350"/>
            <a:r>
              <a:rPr lang="en-US" sz="1800" kern="0" dirty="0" smtClean="0">
                <a:latin typeface="Candara" panose="020E0502030303020204" pitchFamily="34" charset="0"/>
              </a:rPr>
              <a:t>Nexus </a:t>
            </a:r>
            <a:r>
              <a:rPr lang="en-US" sz="1800" kern="0" dirty="0" smtClean="0">
                <a:latin typeface="Candara" panose="020E0502030303020204" pitchFamily="34" charset="0"/>
              </a:rPr>
              <a:t>priority issues and possible responses and solutions at national and regional level are identified and prioritized</a:t>
            </a:r>
          </a:p>
          <a:p>
            <a:pPr marL="355600" indent="-260350"/>
            <a:r>
              <a:rPr lang="en-US" sz="1800" kern="0" dirty="0" smtClean="0">
                <a:latin typeface="Candara" panose="020E0502030303020204" pitchFamily="34" charset="0"/>
              </a:rPr>
              <a:t>Regional </a:t>
            </a:r>
            <a:r>
              <a:rPr lang="en-US" sz="1800" kern="0" dirty="0">
                <a:latin typeface="Candara" panose="020E0502030303020204" pitchFamily="34" charset="0"/>
              </a:rPr>
              <a:t>institutions and capacities for multi-sectoral planning are strengthened</a:t>
            </a:r>
          </a:p>
          <a:p>
            <a:pPr marL="355600" indent="-260350"/>
            <a:r>
              <a:rPr lang="en-US" sz="1800" kern="0" dirty="0" smtClean="0">
                <a:latin typeface="Candara" panose="020E0502030303020204" pitchFamily="34" charset="0"/>
              </a:rPr>
              <a:t>A </a:t>
            </a:r>
            <a:r>
              <a:rPr lang="en-US" sz="1800" kern="0" dirty="0">
                <a:latin typeface="Candara" panose="020E0502030303020204" pitchFamily="34" charset="0"/>
              </a:rPr>
              <a:t>list of WEF </a:t>
            </a:r>
            <a:r>
              <a:rPr lang="en-US" sz="1800" kern="0" dirty="0" smtClean="0">
                <a:latin typeface="Candara" panose="020E0502030303020204" pitchFamily="34" charset="0"/>
              </a:rPr>
              <a:t>investment </a:t>
            </a:r>
            <a:r>
              <a:rPr lang="en-US" sz="1800" kern="0" dirty="0">
                <a:latin typeface="Candara" panose="020E0502030303020204" pitchFamily="34" charset="0"/>
              </a:rPr>
              <a:t>projects is established within a Nexus policy </a:t>
            </a:r>
            <a:r>
              <a:rPr lang="en-US" sz="1800" kern="0" dirty="0" smtClean="0">
                <a:latin typeface="Candara" panose="020E0502030303020204" pitchFamily="34" charset="0"/>
              </a:rPr>
              <a:t>framework</a:t>
            </a:r>
          </a:p>
          <a:p>
            <a:pPr marL="95250" indent="0">
              <a:buNone/>
            </a:pPr>
            <a:endParaRPr lang="en-US" sz="1800" kern="0" dirty="0" smtClean="0">
              <a:latin typeface="Candara" panose="020E0502030303020204" pitchFamily="34" charset="0"/>
            </a:endParaRPr>
          </a:p>
          <a:p>
            <a:pPr marL="95250" indent="0">
              <a:buNone/>
            </a:pPr>
            <a:r>
              <a:rPr lang="en-GB" sz="2200" dirty="0" smtClean="0">
                <a:latin typeface="Candara" panose="020E0502030303020204" pitchFamily="34" charset="0"/>
                <a:cs typeface="Arial" panose="020B0604020202020204" pitchFamily="34" charset="0"/>
              </a:rPr>
              <a:t>Working </a:t>
            </a:r>
            <a:r>
              <a:rPr lang="en-GB" sz="2200" dirty="0">
                <a:latin typeface="Candara" panose="020E0502030303020204" pitchFamily="34" charset="0"/>
                <a:cs typeface="Arial" panose="020B0604020202020204" pitchFamily="34" charset="0"/>
              </a:rPr>
              <a:t>directly with national governments, civil society and business to construct programmes for scaling up </a:t>
            </a:r>
            <a:r>
              <a:rPr lang="en-GB" sz="2200" dirty="0" smtClean="0">
                <a:latin typeface="Candara" panose="020E0502030303020204" pitchFamily="34" charset="0"/>
                <a:cs typeface="Arial" panose="020B0604020202020204" pitchFamily="34" charset="0"/>
              </a:rPr>
              <a:t>impacts</a:t>
            </a:r>
          </a:p>
          <a:p>
            <a:pPr marL="95250" indent="0">
              <a:buNone/>
            </a:pPr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95250" indent="0">
              <a:buNone/>
            </a:pPr>
            <a:r>
              <a:rPr lang="en-GB" sz="2200" dirty="0">
                <a:latin typeface="Candara" panose="020E0502030303020204" pitchFamily="34" charset="0"/>
                <a:cs typeface="Arial" panose="020B0604020202020204" pitchFamily="34" charset="0"/>
              </a:rPr>
              <a:t>Negotiating solutions– so change and benefits can be accepted by all</a:t>
            </a:r>
          </a:p>
          <a:p>
            <a:pPr marL="95250" indent="0">
              <a:buNone/>
            </a:pPr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355600" indent="-260350"/>
            <a:endParaRPr lang="en-US" sz="1800" kern="0" dirty="0" smtClean="0">
              <a:latin typeface="Candara" panose="020E0502030303020204" pitchFamily="34" charset="0"/>
            </a:endParaRPr>
          </a:p>
          <a:p>
            <a:pPr marL="355600" indent="-260350"/>
            <a:endParaRPr lang="en-US" sz="1800" kern="0" dirty="0">
              <a:latin typeface="Candara" panose="020E0502030303020204" pitchFamily="34" charset="0"/>
            </a:endParaRPr>
          </a:p>
          <a:p>
            <a:pPr marL="355600" indent="-260350"/>
            <a:endParaRPr lang="en-US" sz="1800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Stakeholder-based approach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-40704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857" y="1486919"/>
            <a:ext cx="3185864" cy="430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4531296" y="1685925"/>
            <a:ext cx="3774504" cy="4278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 smtClean="0">
                <a:latin typeface="Candara" panose="020E0502030303020204" pitchFamily="34" charset="0"/>
              </a:rPr>
              <a:t>Stakeholder roles</a:t>
            </a:r>
          </a:p>
          <a:p>
            <a:pPr indent="-247650"/>
            <a:r>
              <a:rPr lang="en-US" sz="1600" b="1" kern="0" dirty="0" smtClean="0">
                <a:latin typeface="Candara" panose="020E0502030303020204" pitchFamily="34" charset="0"/>
              </a:rPr>
              <a:t>Private sector  </a:t>
            </a:r>
            <a:r>
              <a:rPr lang="en-US" sz="1600" kern="0" dirty="0" smtClean="0">
                <a:latin typeface="Candara" panose="020E0502030303020204" pitchFamily="34" charset="0"/>
              </a:rPr>
              <a:t>- securing production materials; markets</a:t>
            </a:r>
          </a:p>
          <a:p>
            <a:pPr indent="-247650"/>
            <a:r>
              <a:rPr lang="en-US" sz="1600" b="1" kern="0" dirty="0" smtClean="0">
                <a:latin typeface="Candara" panose="020E0502030303020204" pitchFamily="34" charset="0"/>
              </a:rPr>
              <a:t>Public sector </a:t>
            </a:r>
            <a:r>
              <a:rPr lang="en-US" sz="1600" kern="0" dirty="0" smtClean="0">
                <a:latin typeface="Candara" panose="020E0502030303020204" pitchFamily="34" charset="0"/>
              </a:rPr>
              <a:t>– maintaining (sustainable economic growth); peace and security</a:t>
            </a:r>
          </a:p>
          <a:p>
            <a:pPr indent="-247650"/>
            <a:r>
              <a:rPr lang="en-US" sz="1600" b="1" kern="0" dirty="0" smtClean="0">
                <a:latin typeface="Candara" panose="020E0502030303020204" pitchFamily="34" charset="0"/>
              </a:rPr>
              <a:t>Civil society </a:t>
            </a:r>
            <a:r>
              <a:rPr lang="en-US" sz="1600" kern="0" dirty="0" smtClean="0">
                <a:latin typeface="Candara" panose="020E0502030303020204" pitchFamily="34" charset="0"/>
              </a:rPr>
              <a:t>– ensuring equitable and sustainable access to resources</a:t>
            </a:r>
          </a:p>
          <a:p>
            <a:pPr indent="-247650"/>
            <a:r>
              <a:rPr lang="en-US" sz="1600" b="1" kern="0" dirty="0">
                <a:latin typeface="Candara" panose="020E0502030303020204" pitchFamily="34" charset="0"/>
              </a:rPr>
              <a:t>S</a:t>
            </a:r>
            <a:r>
              <a:rPr lang="en-US" sz="1600" b="1" kern="0" dirty="0" smtClean="0">
                <a:latin typeface="Candara" panose="020E0502030303020204" pitchFamily="34" charset="0"/>
              </a:rPr>
              <a:t>ocial impact </a:t>
            </a:r>
            <a:r>
              <a:rPr lang="en-US" sz="1600" kern="0" dirty="0" smtClean="0">
                <a:latin typeface="Candara" panose="020E0502030303020204" pitchFamily="34" charset="0"/>
              </a:rPr>
              <a:t>- investors with social and environmental concerns using different approaches (e.g. water funds)</a:t>
            </a:r>
          </a:p>
          <a:p>
            <a:pPr marL="263525" lvl="1" indent="0">
              <a:buFontTx/>
              <a:buNone/>
            </a:pPr>
            <a:endParaRPr lang="en-US" sz="1600" kern="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000" kern="0" dirty="0" smtClean="0">
                <a:latin typeface="Candara" panose="020E0502030303020204" pitchFamily="34" charset="0"/>
              </a:rPr>
              <a:t>Moving to action</a:t>
            </a:r>
          </a:p>
          <a:p>
            <a:pPr indent="-247650"/>
            <a:r>
              <a:rPr lang="en-US" sz="1600" b="1" i="1" kern="0" dirty="0" smtClean="0">
                <a:latin typeface="Candara" panose="020E0502030303020204" pitchFamily="34" charset="0"/>
              </a:rPr>
              <a:t>Identifying</a:t>
            </a:r>
            <a:r>
              <a:rPr lang="en-US" sz="1600" kern="0" dirty="0" smtClean="0">
                <a:latin typeface="Candara" panose="020E0502030303020204" pitchFamily="34" charset="0"/>
              </a:rPr>
              <a:t> a common problem</a:t>
            </a:r>
          </a:p>
          <a:p>
            <a:pPr indent="-247650"/>
            <a:r>
              <a:rPr lang="en-US" sz="1600" b="1" i="1" kern="0" dirty="0" err="1" smtClean="0">
                <a:latin typeface="Candara" panose="020E0502030303020204" pitchFamily="34" charset="0"/>
              </a:rPr>
              <a:t>Mobilising</a:t>
            </a:r>
            <a:r>
              <a:rPr lang="en-US" sz="1600" kern="0" dirty="0" smtClean="0">
                <a:latin typeface="Candara" panose="020E0502030303020204" pitchFamily="34" charset="0"/>
              </a:rPr>
              <a:t> partners</a:t>
            </a:r>
          </a:p>
          <a:p>
            <a:pPr indent="-247650"/>
            <a:r>
              <a:rPr lang="en-US" sz="1600" kern="0" dirty="0" smtClean="0">
                <a:latin typeface="Candara" panose="020E0502030303020204" pitchFamily="34" charset="0"/>
              </a:rPr>
              <a:t>Securing </a:t>
            </a:r>
            <a:r>
              <a:rPr lang="en-US" sz="1600" b="1" i="1" kern="0" dirty="0" smtClean="0">
                <a:latin typeface="Candara" panose="020E0502030303020204" pitchFamily="34" charset="0"/>
              </a:rPr>
              <a:t>financing</a:t>
            </a:r>
          </a:p>
          <a:p>
            <a:pPr indent="-247650"/>
            <a:r>
              <a:rPr lang="en-US" sz="1600" b="1" i="1" kern="0" dirty="0" smtClean="0">
                <a:latin typeface="Candara" panose="020E0502030303020204" pitchFamily="34" charset="0"/>
              </a:rPr>
              <a:t>Implementing</a:t>
            </a:r>
            <a:r>
              <a:rPr lang="en-US" sz="1600" kern="0" dirty="0" smtClean="0">
                <a:latin typeface="Candara" panose="020E0502030303020204" pitchFamily="34" charset="0"/>
              </a:rPr>
              <a:t> on the ground (and scaling up)</a:t>
            </a:r>
          </a:p>
          <a:p>
            <a:pPr lvl="1"/>
            <a:endParaRPr lang="en-US" sz="1600" kern="0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722293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Framework for action</a:t>
            </a:r>
            <a:endParaRPr lang="en-US" sz="28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700748"/>
            <a:ext cx="815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Framing: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What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is the problem to be addressed? Scope; Context &amp; Scale;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Stakeholders</a:t>
            </a:r>
          </a:p>
          <a:p>
            <a:endParaRPr lang="en-US" sz="2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Opportunity: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What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is the opportunity for joint action and how can this be encouraged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?</a:t>
            </a:r>
          </a:p>
          <a:p>
            <a:endParaRPr lang="en-US" sz="2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Robustness: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What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is the capacity of the regulatory/incentive framework(s) to effectively control the different uses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?</a:t>
            </a:r>
          </a:p>
          <a:p>
            <a:endParaRPr lang="en-US" sz="2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Convergence: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Is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there any coordination (within the sector – and between sectors) in prioritizing what is required? </a:t>
            </a:r>
            <a:endParaRPr lang="en-US" sz="20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Effectiveness: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What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is the effectiveness of a multi-sector approach? </a:t>
            </a:r>
          </a:p>
        </p:txBody>
      </p:sp>
    </p:spTree>
    <p:extLst>
      <p:ext uri="{BB962C8B-B14F-4D97-AF65-F5344CB8AC3E}">
        <p14:creationId xmlns:p14="http://schemas.microsoft.com/office/powerpoint/2010/main" val="11795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18"/>
          <a:stretch/>
        </p:blipFill>
        <p:spPr>
          <a:xfrm>
            <a:off x="-1" y="0"/>
            <a:ext cx="9144001" cy="6400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29000" y="304800"/>
            <a:ext cx="5279027" cy="1676400"/>
          </a:xfrm>
          <a:prstGeom prst="roundRect">
            <a:avLst/>
          </a:prstGeom>
          <a:solidFill>
            <a:schemeClr val="bg1">
              <a:lumMod val="95000"/>
              <a:alpha val="63000"/>
            </a:schemeClr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-40704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276600" y="457200"/>
            <a:ext cx="5412475" cy="167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kern="0" dirty="0" smtClean="0">
                <a:latin typeface="Candara" panose="020E0502030303020204" pitchFamily="34" charset="0"/>
              </a:rPr>
              <a:t>Thank you!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kern="0" dirty="0" smtClean="0">
                <a:latin typeface="Candara" panose="020E0502030303020204" pitchFamily="34" charset="0"/>
              </a:rPr>
              <a:t>More information: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kern="0" dirty="0" smtClean="0">
                <a:latin typeface="Candara" panose="020E0502030303020204" pitchFamily="34" charset="0"/>
                <a:hlinkClick r:id="rId4"/>
              </a:rPr>
              <a:t>www.waternexussolutions.org</a:t>
            </a:r>
            <a:endParaRPr lang="en-US" sz="2400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/>
          <a:stretch/>
        </p:blipFill>
        <p:spPr bwMode="auto">
          <a:xfrm>
            <a:off x="35496" y="873456"/>
            <a:ext cx="9108504" cy="552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IUCN offices across the world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33400" y="838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291405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andara" pitchFamily="34" charset="0"/>
              </a:rPr>
              <a:t>The Dialogue</a:t>
            </a:r>
            <a:br>
              <a:rPr lang="en-US" sz="2800" dirty="0">
                <a:solidFill>
                  <a:srgbClr val="000000"/>
                </a:solidFill>
                <a:latin typeface="Candara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ndara" pitchFamily="34" charset="0"/>
              </a:rPr>
              <a:t>Partnerships for innovation in water, energy and food security 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797224"/>
            <a:ext cx="91440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5313" y="5410200"/>
            <a:ext cx="8210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2012 – and onwards</a:t>
            </a:r>
            <a:r>
              <a:rPr lang="en-GB" sz="3200" dirty="0" smtClean="0">
                <a:latin typeface="Calibri" panose="020F0502020204030204" pitchFamily="34" charset="0"/>
              </a:rPr>
              <a:t>…. waternexussolutions.org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3461469"/>
            <a:ext cx="821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andara" pitchFamily="34" charset="0"/>
              </a:rPr>
              <a:t>Core Anchor Workshops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4856" y="2747007"/>
            <a:ext cx="111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AFRICA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May 2013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96" y="2474570"/>
            <a:ext cx="173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LATIN AMERICA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September 2013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2114530"/>
            <a:ext cx="1309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ASIA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March 2014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280" y="1826498"/>
            <a:ext cx="15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CENTRAL ASIA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JULY 2014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5576" y="2616845"/>
            <a:ext cx="144016" cy="7764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5" y="2616845"/>
            <a:ext cx="1929509" cy="130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71801" y="2328813"/>
            <a:ext cx="144016" cy="7764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1800" y="2328813"/>
            <a:ext cx="1929509" cy="130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8025" y="1984368"/>
            <a:ext cx="144016" cy="7764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8024" y="1984368"/>
            <a:ext cx="1929509" cy="130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04249" y="1680741"/>
            <a:ext cx="144016" cy="7764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04248" y="1680741"/>
            <a:ext cx="1929509" cy="1301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75" y="3718179"/>
            <a:ext cx="1735554" cy="2458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174" y="3392347"/>
            <a:ext cx="1736512" cy="2496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317" y="3120901"/>
            <a:ext cx="1733982" cy="2454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747007"/>
            <a:ext cx="1741699" cy="2463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5353" y="2536528"/>
            <a:ext cx="1875877" cy="241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Information sharing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67" y="1348370"/>
            <a:ext cx="8312382" cy="501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8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099481" y="3124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andara" pitchFamily="34" charset="0"/>
              </a:rPr>
              <a:t>Dialogue Synthesis Papers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 descr="D:\Home\My Documents\HYDROPOWER &amp; ENERGY\NEXUS STATE DEPT\GIZ\MEETING ESCHBORN DEC 2015\NI in the nexus co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898" y="2329865"/>
            <a:ext cx="2741102" cy="387489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Home\My Documents\HYDROPOWER &amp; ENERGY\NEXUS STATE DEPT\GIZ\MEETING ESCHBORN DEC 2015\Governance in the nexus co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479534"/>
            <a:ext cx="3352800" cy="47593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Experiences from Latin America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7" descr="http://oneworldgroup.org/newsletter/newsite/cdkn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345" y="3871700"/>
            <a:ext cx="1654883" cy="7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ff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162" y="3810684"/>
            <a:ext cx="1130454" cy="8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creen Shot 2015-04-12 at 18.57.58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7" b="3479"/>
          <a:stretch/>
        </p:blipFill>
        <p:spPr>
          <a:xfrm>
            <a:off x="5276850" y="2369460"/>
            <a:ext cx="1293949" cy="11645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265" y="4848346"/>
            <a:ext cx="3085722" cy="1285754"/>
          </a:xfrm>
          <a:prstGeom prst="rect">
            <a:avLst/>
          </a:prstGeom>
        </p:spPr>
      </p:pic>
      <p:pic>
        <p:nvPicPr>
          <p:cNvPr id="19" name="Picture 18" descr="ASA_Final.pdf - Adobe Reader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08" t="13611" r="41356" b="3670"/>
          <a:stretch/>
        </p:blipFill>
        <p:spPr>
          <a:xfrm>
            <a:off x="581025" y="1466562"/>
            <a:ext cx="3381375" cy="46675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695980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Water,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Agri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and Energy Nexus in Africa</a:t>
            </a:r>
            <a:endParaRPr lang="en-US" sz="20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0" y="1685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00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609600" y="1219200"/>
            <a:ext cx="4667250" cy="0"/>
          </a:xfrm>
          <a:prstGeom prst="line">
            <a:avLst/>
          </a:prstGeom>
          <a:noFill/>
          <a:ln w="57150">
            <a:solidFill>
              <a:srgbClr val="003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" name="Picture 6" descr="IUCN_COATED_cmy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4144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" y="641246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ndara" pitchFamily="34" charset="0"/>
              </a:rPr>
              <a:t>www.iucn.org</a:t>
            </a:r>
            <a:endParaRPr lang="en-US" dirty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/>
          <a:p>
            <a:fld id="{8C0D177E-0DF3-4D1D-817C-4F358F165F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Screen Shot 2015-04-12 at 18.57.5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27" b="3479"/>
          <a:stretch/>
        </p:blipFill>
        <p:spPr>
          <a:xfrm>
            <a:off x="7239001" y="4191024"/>
            <a:ext cx="1524000" cy="1371576"/>
          </a:xfrm>
          <a:prstGeom prst="rect">
            <a:avLst/>
          </a:prstGeom>
        </p:spPr>
      </p:pic>
      <p:pic>
        <p:nvPicPr>
          <p:cNvPr id="16" name="Picture 2" descr="D:\Home\My Documents\HYDROPOWER &amp; ENERGY\NEXUS STATE DEPT\ICA\ICA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467225"/>
            <a:ext cx="19526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Home\My Documents\HYDROPOWER &amp; ENERGY\NEXUS STATE DEPT\GIZ\MEETING ESCHBORN DEC 2015\ICA Report co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35097"/>
            <a:ext cx="3276600" cy="46763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8999" y="1905000"/>
            <a:ext cx="3958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</a:rPr>
              <a:t>Phases </a:t>
            </a:r>
            <a:r>
              <a:rPr lang="en-US" sz="2000" dirty="0">
                <a:latin typeface="Candara" panose="020E0502030303020204" pitchFamily="34" charset="0"/>
              </a:rPr>
              <a:t>A and B (</a:t>
            </a:r>
            <a:r>
              <a:rPr lang="en-US" sz="2000" dirty="0" err="1">
                <a:latin typeface="Candara" panose="020E0502030303020204" pitchFamily="34" charset="0"/>
              </a:rPr>
              <a:t>i</a:t>
            </a:r>
            <a:r>
              <a:rPr lang="en-US" sz="2000" dirty="0" smtClean="0">
                <a:latin typeface="Candara" panose="020E0502030303020204" pitchFamily="34" charset="0"/>
              </a:rPr>
              <a:t>) finished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Discussing implementation of Phase B (ii) before end of 2017</a:t>
            </a:r>
          </a:p>
        </p:txBody>
      </p:sp>
    </p:spTree>
    <p:extLst>
      <p:ext uri="{BB962C8B-B14F-4D97-AF65-F5344CB8AC3E}">
        <p14:creationId xmlns:p14="http://schemas.microsoft.com/office/powerpoint/2010/main" val="6430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22468</TotalTime>
  <Words>870</Words>
  <Application>Microsoft Office PowerPoint</Application>
  <PresentationFormat>On-screen Show (4:3)</PresentationFormat>
  <Paragraphs>208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Custom Design</vt:lpstr>
      <vt:lpstr>1_Custom Design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Water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Crilly</dc:creator>
  <cp:lastModifiedBy>Administrator</cp:lastModifiedBy>
  <cp:revision>762</cp:revision>
  <dcterms:created xsi:type="dcterms:W3CDTF">2013-04-26T05:16:59Z</dcterms:created>
  <dcterms:modified xsi:type="dcterms:W3CDTF">2017-06-06T18:00:52Z</dcterms:modified>
</cp:coreProperties>
</file>